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6858000" cy="9906000" type="A4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9412" autoAdjust="0"/>
    <p:restoredTop sz="99330" autoAdjust="0"/>
  </p:normalViewPr>
  <p:slideViewPr>
    <p:cSldViewPr>
      <p:cViewPr>
        <p:scale>
          <a:sx n="140" d="100"/>
          <a:sy n="140" d="100"/>
        </p:scale>
        <p:origin x="-636" y="103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3729037" y="573264"/>
            <a:ext cx="1157288" cy="12208228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257175" y="573264"/>
            <a:ext cx="3357563" cy="12208228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257175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2628900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D3DF70-78A7-4EE9-B211-88F0EE65B998}" type="datetimeFigureOut">
              <a:rPr lang="pt-BR" smtClean="0"/>
              <a:t>04/05/2016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D3719F-8E48-44A5-B7E0-CEBFD7371CC0}" type="slidenum">
              <a:rPr lang="pt-BR" smtClean="0"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aixaDeTexto 6"/>
          <p:cNvSpPr txBox="1"/>
          <p:nvPr/>
        </p:nvSpPr>
        <p:spPr>
          <a:xfrm>
            <a:off x="835815" y="809596"/>
            <a:ext cx="1719251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/>
              <a:t>a</a:t>
            </a:r>
            <a:r>
              <a:rPr lang="pt-BR" sz="1000" dirty="0" err="1" smtClean="0"/>
              <a:t>tr</a:t>
            </a:r>
            <a:r>
              <a:rPr lang="pt-BR" sz="1000" dirty="0" smtClean="0"/>
              <a:t>.i = x[atributo[i]]</a:t>
            </a:r>
            <a:endParaRPr lang="pt-BR" sz="1000" dirty="0"/>
          </a:p>
        </p:txBody>
      </p:sp>
      <p:cxnSp>
        <p:nvCxnSpPr>
          <p:cNvPr id="10" name="Conector de seta reta 9"/>
          <p:cNvCxnSpPr/>
          <p:nvPr/>
        </p:nvCxnSpPr>
        <p:spPr>
          <a:xfrm rot="16200000" flipH="1">
            <a:off x="1604967" y="1700983"/>
            <a:ext cx="214314" cy="3175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CaixaDeTexto 10"/>
          <p:cNvSpPr txBox="1"/>
          <p:nvPr/>
        </p:nvSpPr>
        <p:spPr>
          <a:xfrm>
            <a:off x="1106583" y="3856858"/>
            <a:ext cx="1214446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Se K presente</a:t>
            </a:r>
            <a:endParaRPr lang="pt-BR" sz="1000" dirty="0"/>
          </a:p>
        </p:txBody>
      </p:sp>
      <p:cxnSp>
        <p:nvCxnSpPr>
          <p:cNvPr id="12" name="Conector de seta reta 11"/>
          <p:cNvCxnSpPr>
            <a:endCxn id="111" idx="0"/>
          </p:cNvCxnSpPr>
          <p:nvPr/>
        </p:nvCxnSpPr>
        <p:spPr>
          <a:xfrm rot="16200000" flipH="1">
            <a:off x="724183" y="4768971"/>
            <a:ext cx="1263101" cy="3174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CaixaDeTexto 17"/>
          <p:cNvSpPr txBox="1"/>
          <p:nvPr/>
        </p:nvSpPr>
        <p:spPr>
          <a:xfrm>
            <a:off x="1759725" y="4778217"/>
            <a:ext cx="2526530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indice</a:t>
            </a:r>
            <a:r>
              <a:rPr lang="pt-BR" sz="1000" dirty="0" smtClean="0"/>
              <a:t> = data.frame (</a:t>
            </a:r>
            <a:r>
              <a:rPr lang="pt-BR" sz="1000" dirty="0" err="1" smtClean="0"/>
              <a:t>rep</a:t>
            </a:r>
            <a:r>
              <a:rPr lang="pt-BR" sz="1000" dirty="0" smtClean="0"/>
              <a:t>(NA, </a:t>
            </a:r>
            <a:r>
              <a:rPr lang="pt-BR" sz="1000" dirty="0" err="1" smtClean="0"/>
              <a:t>length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.1))</a:t>
            </a:r>
            <a:endParaRPr lang="pt-BR" sz="1000" dirty="0"/>
          </a:p>
        </p:txBody>
      </p:sp>
      <p:cxnSp>
        <p:nvCxnSpPr>
          <p:cNvPr id="23" name="Conector de seta reta 22"/>
          <p:cNvCxnSpPr/>
          <p:nvPr/>
        </p:nvCxnSpPr>
        <p:spPr>
          <a:xfrm rot="5400000">
            <a:off x="2678763" y="5203170"/>
            <a:ext cx="357465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CaixaDeTexto 24"/>
          <p:cNvSpPr txBox="1"/>
          <p:nvPr/>
        </p:nvSpPr>
        <p:spPr>
          <a:xfrm>
            <a:off x="2357429" y="5402821"/>
            <a:ext cx="1285908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mod</a:t>
            </a:r>
            <a:r>
              <a:rPr lang="pt-BR" sz="1000" dirty="0" smtClean="0"/>
              <a:t> = </a:t>
            </a:r>
            <a:r>
              <a:rPr lang="pt-BR" sz="1000" dirty="0" err="1" smtClean="0"/>
              <a:t>lm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</a:t>
            </a:r>
            <a:r>
              <a:rPr lang="pt-BR" sz="1000" dirty="0" err="1" smtClean="0"/>
              <a:t>K~atr</a:t>
            </a:r>
            <a:r>
              <a:rPr lang="pt-BR" sz="1000" dirty="0" smtClean="0"/>
              <a:t>.i)</a:t>
            </a:r>
            <a:endParaRPr lang="pt-BR" sz="1000" dirty="0"/>
          </a:p>
        </p:txBody>
      </p:sp>
      <p:cxnSp>
        <p:nvCxnSpPr>
          <p:cNvPr id="26" name="Conector de seta reta 25"/>
          <p:cNvCxnSpPr/>
          <p:nvPr/>
        </p:nvCxnSpPr>
        <p:spPr>
          <a:xfrm rot="5400000">
            <a:off x="2786875" y="5740167"/>
            <a:ext cx="142876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CaixaDeTexto 26"/>
          <p:cNvSpPr txBox="1"/>
          <p:nvPr/>
        </p:nvSpPr>
        <p:spPr>
          <a:xfrm>
            <a:off x="2357429" y="5828117"/>
            <a:ext cx="1214446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teste = </a:t>
            </a:r>
            <a:r>
              <a:rPr lang="pt-BR" sz="1000" dirty="0" err="1" smtClean="0"/>
              <a:t>anova</a:t>
            </a:r>
            <a:r>
              <a:rPr lang="pt-BR" sz="1000" dirty="0" smtClean="0"/>
              <a:t>(</a:t>
            </a:r>
            <a:r>
              <a:rPr lang="pt-BR" sz="1000" dirty="0" err="1" smtClean="0"/>
              <a:t>mod</a:t>
            </a:r>
            <a:r>
              <a:rPr lang="pt-BR" sz="1000" dirty="0" smtClean="0"/>
              <a:t>)</a:t>
            </a:r>
            <a:endParaRPr lang="pt-BR" sz="1000" dirty="0"/>
          </a:p>
        </p:txBody>
      </p:sp>
      <p:cxnSp>
        <p:nvCxnSpPr>
          <p:cNvPr id="28" name="Conector de seta reta 27"/>
          <p:cNvCxnSpPr/>
          <p:nvPr/>
        </p:nvCxnSpPr>
        <p:spPr>
          <a:xfrm rot="5400000">
            <a:off x="2786875" y="6144982"/>
            <a:ext cx="142876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CaixaDeTexto 29"/>
          <p:cNvSpPr txBox="1"/>
          <p:nvPr/>
        </p:nvSpPr>
        <p:spPr>
          <a:xfrm>
            <a:off x="2428867" y="6890161"/>
            <a:ext cx="1071570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Se´Pr</a:t>
            </a:r>
            <a:r>
              <a:rPr lang="pt-BR" sz="1000" dirty="0" smtClean="0"/>
              <a:t>(&gt;F)´&lt; 0.05 </a:t>
            </a:r>
            <a:endParaRPr lang="pt-BR" sz="1000" dirty="0"/>
          </a:p>
        </p:txBody>
      </p:sp>
      <p:cxnSp>
        <p:nvCxnSpPr>
          <p:cNvPr id="31" name="Conector de seta reta 30"/>
          <p:cNvCxnSpPr/>
          <p:nvPr/>
        </p:nvCxnSpPr>
        <p:spPr>
          <a:xfrm rot="5400000">
            <a:off x="4127638" y="7092817"/>
            <a:ext cx="144306" cy="9500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ector reto 59"/>
          <p:cNvCxnSpPr/>
          <p:nvPr/>
        </p:nvCxnSpPr>
        <p:spPr>
          <a:xfrm rot="10800000" flipV="1">
            <a:off x="3537757" y="7024702"/>
            <a:ext cx="677061" cy="6824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CaixaDeTexto 60"/>
          <p:cNvSpPr txBox="1"/>
          <p:nvPr/>
        </p:nvSpPr>
        <p:spPr>
          <a:xfrm>
            <a:off x="3571100" y="7175913"/>
            <a:ext cx="1572412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Se teste$</a:t>
            </a:r>
            <a:r>
              <a:rPr lang="pt-BR" sz="1000" dirty="0" err="1" smtClean="0"/>
              <a:t>coefficients</a:t>
            </a:r>
            <a:r>
              <a:rPr lang="pt-BR" sz="1000" dirty="0" smtClean="0"/>
              <a:t>[2]&gt; 0</a:t>
            </a:r>
            <a:endParaRPr lang="pt-BR" sz="1000" dirty="0"/>
          </a:p>
        </p:txBody>
      </p:sp>
      <p:cxnSp>
        <p:nvCxnSpPr>
          <p:cNvPr id="62" name="Conector de seta reta 61"/>
          <p:cNvCxnSpPr/>
          <p:nvPr/>
        </p:nvCxnSpPr>
        <p:spPr>
          <a:xfrm rot="5400000">
            <a:off x="5322904" y="7696129"/>
            <a:ext cx="785023" cy="799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Conector reto 62"/>
          <p:cNvCxnSpPr/>
          <p:nvPr/>
        </p:nvCxnSpPr>
        <p:spPr>
          <a:xfrm rot="10800000">
            <a:off x="5143512" y="7301633"/>
            <a:ext cx="571504" cy="1588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Conector de seta reta 66"/>
          <p:cNvCxnSpPr/>
          <p:nvPr/>
        </p:nvCxnSpPr>
        <p:spPr>
          <a:xfrm rot="5400000">
            <a:off x="4146663" y="7488107"/>
            <a:ext cx="144306" cy="9500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CaixaDeTexto 67"/>
          <p:cNvSpPr txBox="1"/>
          <p:nvPr/>
        </p:nvSpPr>
        <p:spPr>
          <a:xfrm>
            <a:off x="3286124" y="7604541"/>
            <a:ext cx="1857388" cy="40011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/>
              <a:t>i</a:t>
            </a:r>
            <a:r>
              <a:rPr lang="pt-BR" sz="1000" dirty="0" err="1" smtClean="0"/>
              <a:t>ndice</a:t>
            </a:r>
            <a:r>
              <a:rPr lang="pt-BR" sz="1000" dirty="0" smtClean="0"/>
              <a:t>$</a:t>
            </a:r>
            <a:r>
              <a:rPr lang="pt-BR" sz="1000" dirty="0" err="1" smtClean="0"/>
              <a:t>atr</a:t>
            </a:r>
            <a:r>
              <a:rPr lang="pt-BR" sz="1000" dirty="0" smtClean="0"/>
              <a:t>.i = (</a:t>
            </a:r>
            <a:r>
              <a:rPr lang="pt-BR" sz="1000" dirty="0" err="1" smtClean="0"/>
              <a:t>atr</a:t>
            </a:r>
            <a:r>
              <a:rPr lang="pt-BR" sz="1000" dirty="0" smtClean="0"/>
              <a:t>.</a:t>
            </a:r>
            <a:r>
              <a:rPr lang="pt-BR" sz="1000" dirty="0" err="1" smtClean="0"/>
              <a:t>i-min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.i))/(</a:t>
            </a:r>
            <a:r>
              <a:rPr lang="pt-BR" sz="1000" dirty="0" err="1" smtClean="0"/>
              <a:t>max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.i)-</a:t>
            </a:r>
            <a:r>
              <a:rPr lang="pt-BR" sz="1000" dirty="0" err="1" smtClean="0"/>
              <a:t>min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.i))</a:t>
            </a:r>
            <a:endParaRPr lang="pt-BR" sz="1000" dirty="0"/>
          </a:p>
        </p:txBody>
      </p:sp>
      <p:cxnSp>
        <p:nvCxnSpPr>
          <p:cNvPr id="70" name="Conector reto 69"/>
          <p:cNvCxnSpPr>
            <a:stCxn id="30" idx="2"/>
          </p:cNvCxnSpPr>
          <p:nvPr/>
        </p:nvCxnSpPr>
        <p:spPr>
          <a:xfrm rot="16200000" flipH="1">
            <a:off x="2145377" y="7955657"/>
            <a:ext cx="1674270" cy="3572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ector reto 74"/>
          <p:cNvCxnSpPr/>
          <p:nvPr/>
        </p:nvCxnSpPr>
        <p:spPr>
          <a:xfrm>
            <a:off x="2999596" y="8798664"/>
            <a:ext cx="2643982" cy="11988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CaixaDeTexto 87"/>
          <p:cNvSpPr txBox="1"/>
          <p:nvPr/>
        </p:nvSpPr>
        <p:spPr>
          <a:xfrm>
            <a:off x="571478" y="5287404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b="1" dirty="0"/>
              <a:t>S</a:t>
            </a:r>
          </a:p>
        </p:txBody>
      </p:sp>
      <p:sp>
        <p:nvSpPr>
          <p:cNvPr id="89" name="CaixaDeTexto 88"/>
          <p:cNvSpPr txBox="1"/>
          <p:nvPr/>
        </p:nvSpPr>
        <p:spPr>
          <a:xfrm>
            <a:off x="1285860" y="5620022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/>
              <a:t>N</a:t>
            </a:r>
          </a:p>
        </p:txBody>
      </p:sp>
      <p:sp>
        <p:nvSpPr>
          <p:cNvPr id="91" name="CaixaDeTexto 90"/>
          <p:cNvSpPr txBox="1"/>
          <p:nvPr/>
        </p:nvSpPr>
        <p:spPr>
          <a:xfrm>
            <a:off x="3785414" y="6817293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b="1" dirty="0"/>
              <a:t>S</a:t>
            </a:r>
          </a:p>
        </p:txBody>
      </p:sp>
      <p:sp>
        <p:nvSpPr>
          <p:cNvPr id="92" name="CaixaDeTexto 91"/>
          <p:cNvSpPr txBox="1"/>
          <p:nvPr/>
        </p:nvSpPr>
        <p:spPr>
          <a:xfrm>
            <a:off x="4214818" y="7390459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b="1" dirty="0"/>
              <a:t>S</a:t>
            </a:r>
          </a:p>
        </p:txBody>
      </p:sp>
      <p:sp>
        <p:nvSpPr>
          <p:cNvPr id="93" name="CaixaDeTexto 92"/>
          <p:cNvSpPr txBox="1"/>
          <p:nvPr/>
        </p:nvSpPr>
        <p:spPr>
          <a:xfrm>
            <a:off x="1142983" y="4071172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/>
              <a:t>N</a:t>
            </a:r>
          </a:p>
        </p:txBody>
      </p:sp>
      <p:sp>
        <p:nvSpPr>
          <p:cNvPr id="94" name="CaixaDeTexto 93"/>
          <p:cNvSpPr txBox="1"/>
          <p:nvPr/>
        </p:nvSpPr>
        <p:spPr>
          <a:xfrm>
            <a:off x="2785282" y="7317359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/>
              <a:t>N</a:t>
            </a:r>
          </a:p>
        </p:txBody>
      </p:sp>
      <p:sp>
        <p:nvSpPr>
          <p:cNvPr id="95" name="CaixaDeTexto 94"/>
          <p:cNvSpPr txBox="1"/>
          <p:nvPr/>
        </p:nvSpPr>
        <p:spPr>
          <a:xfrm>
            <a:off x="5111708" y="7112761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/>
              <a:t>N</a:t>
            </a:r>
          </a:p>
        </p:txBody>
      </p:sp>
      <p:cxnSp>
        <p:nvCxnSpPr>
          <p:cNvPr id="104" name="Conector reto 103"/>
          <p:cNvCxnSpPr/>
          <p:nvPr/>
        </p:nvCxnSpPr>
        <p:spPr>
          <a:xfrm rot="5400000">
            <a:off x="4714884" y="7167579"/>
            <a:ext cx="4000529" cy="1588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Conector de seta reta 107"/>
          <p:cNvCxnSpPr/>
          <p:nvPr/>
        </p:nvCxnSpPr>
        <p:spPr>
          <a:xfrm rot="10800000">
            <a:off x="2857498" y="5167314"/>
            <a:ext cx="3857650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CaixaDeTexto 109"/>
          <p:cNvSpPr txBox="1"/>
          <p:nvPr/>
        </p:nvSpPr>
        <p:spPr>
          <a:xfrm>
            <a:off x="4714884" y="8988032"/>
            <a:ext cx="1357322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 smtClean="0"/>
              <a:t>i =</a:t>
            </a:r>
            <a:r>
              <a:rPr lang="pt-BR" sz="1000" dirty="0" err="1" smtClean="0"/>
              <a:t>tam</a:t>
            </a:r>
            <a:endParaRPr lang="pt-BR" sz="1000" dirty="0"/>
          </a:p>
        </p:txBody>
      </p:sp>
      <p:sp>
        <p:nvSpPr>
          <p:cNvPr id="111" name="CaixaDeTexto 110"/>
          <p:cNvSpPr txBox="1"/>
          <p:nvPr/>
        </p:nvSpPr>
        <p:spPr>
          <a:xfrm>
            <a:off x="785816" y="5402109"/>
            <a:ext cx="1143008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Se </a:t>
            </a:r>
            <a:r>
              <a:rPr lang="pt-BR" sz="1000" dirty="0" err="1" smtClean="0"/>
              <a:t>atr</a:t>
            </a:r>
            <a:r>
              <a:rPr lang="pt-BR" sz="1000" dirty="0" smtClean="0"/>
              <a:t>.r presente</a:t>
            </a:r>
            <a:endParaRPr lang="pt-BR" sz="1000" dirty="0"/>
          </a:p>
        </p:txBody>
      </p:sp>
      <p:cxnSp>
        <p:nvCxnSpPr>
          <p:cNvPr id="193" name="Conector de seta reta 192"/>
          <p:cNvCxnSpPr/>
          <p:nvPr/>
        </p:nvCxnSpPr>
        <p:spPr>
          <a:xfrm rot="5400000">
            <a:off x="-1977252" y="7715252"/>
            <a:ext cx="4382290" cy="794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6" name="CaixaDeTexto 195"/>
          <p:cNvSpPr txBox="1"/>
          <p:nvPr/>
        </p:nvSpPr>
        <p:spPr>
          <a:xfrm>
            <a:off x="785791" y="6245378"/>
            <a:ext cx="1179583" cy="707886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Mensagem “É necessário atribuir uma valor de K ou r a algum atributo”</a:t>
            </a:r>
            <a:endParaRPr lang="pt-BR" sz="1000" dirty="0"/>
          </a:p>
        </p:txBody>
      </p:sp>
      <p:sp>
        <p:nvSpPr>
          <p:cNvPr id="212" name="CaixaDeTexto 211"/>
          <p:cNvSpPr txBox="1"/>
          <p:nvPr/>
        </p:nvSpPr>
        <p:spPr>
          <a:xfrm>
            <a:off x="851717" y="1824687"/>
            <a:ext cx="1719251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tam</a:t>
            </a:r>
            <a:r>
              <a:rPr lang="pt-BR" sz="1000" dirty="0" smtClean="0"/>
              <a:t> = </a:t>
            </a:r>
            <a:r>
              <a:rPr lang="pt-BR" sz="1000" dirty="0" err="1" smtClean="0"/>
              <a:t>length</a:t>
            </a:r>
            <a:r>
              <a:rPr lang="pt-BR" sz="1000" dirty="0" smtClean="0"/>
              <a:t>(atributo)</a:t>
            </a:r>
            <a:endParaRPr lang="pt-BR" sz="1000" dirty="0"/>
          </a:p>
        </p:txBody>
      </p:sp>
      <p:cxnSp>
        <p:nvCxnSpPr>
          <p:cNvPr id="213" name="Conector de seta reta 212"/>
          <p:cNvCxnSpPr/>
          <p:nvPr/>
        </p:nvCxnSpPr>
        <p:spPr>
          <a:xfrm rot="16200000" flipH="1">
            <a:off x="1608143" y="2176477"/>
            <a:ext cx="214314" cy="3175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4" name="CaixaDeTexto 233"/>
          <p:cNvSpPr txBox="1"/>
          <p:nvPr/>
        </p:nvSpPr>
        <p:spPr>
          <a:xfrm>
            <a:off x="1285084" y="2325549"/>
            <a:ext cx="857256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Se </a:t>
            </a:r>
            <a:r>
              <a:rPr lang="pt-BR" sz="1000" dirty="0" err="1" smtClean="0"/>
              <a:t>tam</a:t>
            </a:r>
            <a:r>
              <a:rPr lang="pt-BR" sz="1000" dirty="0" smtClean="0"/>
              <a:t> &gt; 6</a:t>
            </a:r>
            <a:endParaRPr lang="pt-BR" sz="1000" dirty="0"/>
          </a:p>
        </p:txBody>
      </p:sp>
      <p:cxnSp>
        <p:nvCxnSpPr>
          <p:cNvPr id="246" name="Conector de seta reta 245"/>
          <p:cNvCxnSpPr/>
          <p:nvPr/>
        </p:nvCxnSpPr>
        <p:spPr>
          <a:xfrm rot="5400000">
            <a:off x="1646309" y="2686019"/>
            <a:ext cx="144306" cy="9500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7" name="CaixaDeTexto 246"/>
          <p:cNvSpPr txBox="1"/>
          <p:nvPr/>
        </p:nvSpPr>
        <p:spPr>
          <a:xfrm>
            <a:off x="1693479" y="2542819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/>
              <a:t>N</a:t>
            </a:r>
          </a:p>
        </p:txBody>
      </p:sp>
      <p:sp>
        <p:nvSpPr>
          <p:cNvPr id="248" name="CaixaDeTexto 247"/>
          <p:cNvSpPr txBox="1"/>
          <p:nvPr/>
        </p:nvSpPr>
        <p:spPr>
          <a:xfrm>
            <a:off x="1142208" y="2779078"/>
            <a:ext cx="1214446" cy="40011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par(</a:t>
            </a:r>
            <a:r>
              <a:rPr lang="pt-BR" sz="1000" dirty="0" err="1" smtClean="0"/>
              <a:t>mfrow</a:t>
            </a:r>
            <a:r>
              <a:rPr lang="pt-BR" sz="1000" dirty="0" smtClean="0"/>
              <a:t> = c(2,3))</a:t>
            </a:r>
          </a:p>
          <a:p>
            <a:pPr algn="ctr"/>
            <a:r>
              <a:rPr lang="pt-BR" sz="1000" dirty="0" smtClean="0"/>
              <a:t>X(11)</a:t>
            </a:r>
            <a:endParaRPr lang="pt-BR" sz="1000" dirty="0"/>
          </a:p>
        </p:txBody>
      </p:sp>
      <p:cxnSp>
        <p:nvCxnSpPr>
          <p:cNvPr id="249" name="Conector de seta reta 248"/>
          <p:cNvCxnSpPr/>
          <p:nvPr/>
        </p:nvCxnSpPr>
        <p:spPr>
          <a:xfrm rot="5400000">
            <a:off x="2851255" y="2519768"/>
            <a:ext cx="144306" cy="9500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Conector reto 249"/>
          <p:cNvCxnSpPr/>
          <p:nvPr/>
        </p:nvCxnSpPr>
        <p:spPr>
          <a:xfrm rot="10800000">
            <a:off x="2142340" y="2453795"/>
            <a:ext cx="776294" cy="1592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1" name="CaixaDeTexto 250"/>
          <p:cNvSpPr txBox="1"/>
          <p:nvPr/>
        </p:nvSpPr>
        <p:spPr>
          <a:xfrm>
            <a:off x="2142316" y="2277582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b="1" dirty="0"/>
              <a:t>S</a:t>
            </a:r>
          </a:p>
        </p:txBody>
      </p:sp>
      <p:sp>
        <p:nvSpPr>
          <p:cNvPr id="253" name="CaixaDeTexto 252"/>
          <p:cNvSpPr txBox="1"/>
          <p:nvPr/>
        </p:nvSpPr>
        <p:spPr>
          <a:xfrm>
            <a:off x="2492215" y="2621572"/>
            <a:ext cx="857256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Se </a:t>
            </a:r>
            <a:r>
              <a:rPr lang="pt-BR" sz="1000" dirty="0" err="1" smtClean="0"/>
              <a:t>tam</a:t>
            </a:r>
            <a:r>
              <a:rPr lang="pt-BR" sz="1000" dirty="0" smtClean="0"/>
              <a:t> &gt; 9</a:t>
            </a:r>
            <a:endParaRPr lang="pt-BR" sz="1000" dirty="0"/>
          </a:p>
        </p:txBody>
      </p:sp>
      <p:cxnSp>
        <p:nvCxnSpPr>
          <p:cNvPr id="259" name="Conector de seta reta 258"/>
          <p:cNvCxnSpPr>
            <a:stCxn id="253" idx="2"/>
          </p:cNvCxnSpPr>
          <p:nvPr/>
        </p:nvCxnSpPr>
        <p:spPr>
          <a:xfrm rot="16200000" flipH="1">
            <a:off x="2809172" y="2979463"/>
            <a:ext cx="228944" cy="5603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CaixaDeTexto 259"/>
          <p:cNvSpPr txBox="1"/>
          <p:nvPr/>
        </p:nvSpPr>
        <p:spPr>
          <a:xfrm>
            <a:off x="2891583" y="2840245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/>
              <a:t>N</a:t>
            </a:r>
          </a:p>
        </p:txBody>
      </p:sp>
      <p:sp>
        <p:nvSpPr>
          <p:cNvPr id="262" name="CaixaDeTexto 261"/>
          <p:cNvSpPr txBox="1"/>
          <p:nvPr/>
        </p:nvSpPr>
        <p:spPr>
          <a:xfrm>
            <a:off x="2428092" y="3096737"/>
            <a:ext cx="1214446" cy="40011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par(</a:t>
            </a:r>
            <a:r>
              <a:rPr lang="pt-BR" sz="1000" dirty="0" err="1" smtClean="0"/>
              <a:t>mfrow</a:t>
            </a:r>
            <a:r>
              <a:rPr lang="pt-BR" sz="1000" dirty="0" smtClean="0"/>
              <a:t> = c(3,3))</a:t>
            </a:r>
          </a:p>
          <a:p>
            <a:pPr algn="ctr"/>
            <a:r>
              <a:rPr lang="pt-BR" sz="1000" dirty="0" smtClean="0"/>
              <a:t>X(11)</a:t>
            </a:r>
            <a:endParaRPr lang="pt-BR" sz="1000" dirty="0"/>
          </a:p>
        </p:txBody>
      </p:sp>
      <p:sp>
        <p:nvSpPr>
          <p:cNvPr id="263" name="CaixaDeTexto 262"/>
          <p:cNvSpPr txBox="1"/>
          <p:nvPr/>
        </p:nvSpPr>
        <p:spPr>
          <a:xfrm>
            <a:off x="3764124" y="2928164"/>
            <a:ext cx="1214422" cy="40011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par(</a:t>
            </a:r>
            <a:r>
              <a:rPr lang="pt-BR" sz="1000" dirty="0" err="1" smtClean="0"/>
              <a:t>mfrow</a:t>
            </a:r>
            <a:r>
              <a:rPr lang="pt-BR" sz="1000" dirty="0" smtClean="0"/>
              <a:t> = c(4,4))</a:t>
            </a:r>
          </a:p>
          <a:p>
            <a:pPr algn="ctr"/>
            <a:r>
              <a:rPr lang="pt-BR" sz="1000" dirty="0" smtClean="0"/>
              <a:t>X(11)</a:t>
            </a:r>
            <a:endParaRPr lang="pt-BR" sz="1000" dirty="0"/>
          </a:p>
        </p:txBody>
      </p:sp>
      <p:sp>
        <p:nvSpPr>
          <p:cNvPr id="282" name="CaixaDeTexto 281"/>
          <p:cNvSpPr txBox="1"/>
          <p:nvPr/>
        </p:nvSpPr>
        <p:spPr>
          <a:xfrm>
            <a:off x="2071679" y="6247220"/>
            <a:ext cx="1643073" cy="40011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plot</a:t>
            </a:r>
            <a:r>
              <a:rPr lang="pt-BR" sz="1000" dirty="0" smtClean="0"/>
              <a:t> relação na janela gráfica, com valor de p</a:t>
            </a:r>
            <a:endParaRPr lang="pt-BR" sz="1000" dirty="0"/>
          </a:p>
        </p:txBody>
      </p:sp>
      <p:cxnSp>
        <p:nvCxnSpPr>
          <p:cNvPr id="290" name="Conector de seta reta 289"/>
          <p:cNvCxnSpPr/>
          <p:nvPr/>
        </p:nvCxnSpPr>
        <p:spPr>
          <a:xfrm rot="16200000" flipH="1">
            <a:off x="2747800" y="6754737"/>
            <a:ext cx="227316" cy="9525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8" name="Conector de seta reta 297"/>
          <p:cNvCxnSpPr/>
          <p:nvPr/>
        </p:nvCxnSpPr>
        <p:spPr>
          <a:xfrm rot="5400000">
            <a:off x="1071543" y="5937682"/>
            <a:ext cx="571505" cy="1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0" name="Conector reto 299"/>
          <p:cNvCxnSpPr>
            <a:endCxn id="111" idx="1"/>
          </p:cNvCxnSpPr>
          <p:nvPr/>
        </p:nvCxnSpPr>
        <p:spPr>
          <a:xfrm>
            <a:off x="214290" y="5524504"/>
            <a:ext cx="571526" cy="716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0" name="Conector de seta reta 309"/>
          <p:cNvCxnSpPr/>
          <p:nvPr/>
        </p:nvCxnSpPr>
        <p:spPr>
          <a:xfrm rot="5400000">
            <a:off x="4065701" y="2813160"/>
            <a:ext cx="144306" cy="9500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1" name="Conector reto 310"/>
          <p:cNvCxnSpPr/>
          <p:nvPr/>
        </p:nvCxnSpPr>
        <p:spPr>
          <a:xfrm rot="10800000">
            <a:off x="3356786" y="2747187"/>
            <a:ext cx="776294" cy="1592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2" name="CaixaDeTexto 311"/>
          <p:cNvSpPr txBox="1"/>
          <p:nvPr/>
        </p:nvSpPr>
        <p:spPr>
          <a:xfrm>
            <a:off x="3356762" y="2570974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b="1" dirty="0"/>
              <a:t>S</a:t>
            </a:r>
          </a:p>
        </p:txBody>
      </p:sp>
      <p:cxnSp>
        <p:nvCxnSpPr>
          <p:cNvPr id="314" name="Conector de seta reta 313"/>
          <p:cNvCxnSpPr/>
          <p:nvPr/>
        </p:nvCxnSpPr>
        <p:spPr>
          <a:xfrm rot="16200000" flipH="1">
            <a:off x="1409756" y="3517849"/>
            <a:ext cx="611038" cy="3174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5" name="Conector de seta reta 314"/>
          <p:cNvCxnSpPr/>
          <p:nvPr/>
        </p:nvCxnSpPr>
        <p:spPr>
          <a:xfrm rot="10800000">
            <a:off x="1713688" y="3642544"/>
            <a:ext cx="2500330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2" name="Conector reto 321"/>
          <p:cNvCxnSpPr/>
          <p:nvPr/>
        </p:nvCxnSpPr>
        <p:spPr>
          <a:xfrm rot="5400000">
            <a:off x="2928928" y="3571106"/>
            <a:ext cx="142082" cy="79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7" name="Conector reto 326"/>
          <p:cNvCxnSpPr/>
          <p:nvPr/>
        </p:nvCxnSpPr>
        <p:spPr>
          <a:xfrm rot="5400000">
            <a:off x="4071539" y="3499271"/>
            <a:ext cx="285752" cy="79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0" name="Conector de seta reta 329"/>
          <p:cNvCxnSpPr/>
          <p:nvPr/>
        </p:nvCxnSpPr>
        <p:spPr>
          <a:xfrm rot="5400000">
            <a:off x="2749623" y="4107606"/>
            <a:ext cx="215744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1" name="Conector reto 330"/>
          <p:cNvCxnSpPr/>
          <p:nvPr/>
        </p:nvCxnSpPr>
        <p:spPr>
          <a:xfrm rot="10800000">
            <a:off x="2357429" y="3998146"/>
            <a:ext cx="500066" cy="1589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2" name="CaixaDeTexto 331"/>
          <p:cNvSpPr txBox="1"/>
          <p:nvPr/>
        </p:nvSpPr>
        <p:spPr>
          <a:xfrm>
            <a:off x="2356630" y="3824951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b="1" dirty="0"/>
              <a:t>S</a:t>
            </a:r>
          </a:p>
        </p:txBody>
      </p:sp>
      <p:sp>
        <p:nvSpPr>
          <p:cNvPr id="341" name="CaixaDeTexto 340"/>
          <p:cNvSpPr txBox="1"/>
          <p:nvPr/>
        </p:nvSpPr>
        <p:spPr>
          <a:xfrm>
            <a:off x="3752052" y="9064497"/>
            <a:ext cx="928670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loop</a:t>
            </a:r>
            <a:endParaRPr lang="pt-BR" sz="1000" dirty="0"/>
          </a:p>
        </p:txBody>
      </p:sp>
      <p:cxnSp>
        <p:nvCxnSpPr>
          <p:cNvPr id="369" name="Conector de seta reta 368"/>
          <p:cNvCxnSpPr>
            <a:endCxn id="341" idx="0"/>
          </p:cNvCxnSpPr>
          <p:nvPr/>
        </p:nvCxnSpPr>
        <p:spPr>
          <a:xfrm rot="5400000">
            <a:off x="3699806" y="8539985"/>
            <a:ext cx="1041093" cy="7930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7" name="CaixaDeTexto 386"/>
          <p:cNvSpPr txBox="1"/>
          <p:nvPr/>
        </p:nvSpPr>
        <p:spPr>
          <a:xfrm>
            <a:off x="4572008" y="8107538"/>
            <a:ext cx="2071702" cy="40011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/>
              <a:t>i</a:t>
            </a:r>
            <a:r>
              <a:rPr lang="pt-BR" sz="1000" dirty="0" err="1" smtClean="0"/>
              <a:t>ndice</a:t>
            </a:r>
            <a:r>
              <a:rPr lang="pt-BR" sz="1000" dirty="0" smtClean="0"/>
              <a:t>$</a:t>
            </a:r>
            <a:r>
              <a:rPr lang="pt-BR" sz="1000" dirty="0" err="1" smtClean="0"/>
              <a:t>atr</a:t>
            </a:r>
            <a:r>
              <a:rPr lang="pt-BR" sz="1000" dirty="0" smtClean="0"/>
              <a:t>.i = </a:t>
            </a:r>
            <a:r>
              <a:rPr lang="pt-BR" sz="1000" dirty="0" err="1" smtClean="0"/>
              <a:t>Mod</a:t>
            </a:r>
            <a:r>
              <a:rPr lang="pt-BR" sz="1000" dirty="0" smtClean="0"/>
              <a:t>((</a:t>
            </a:r>
            <a:r>
              <a:rPr lang="pt-BR" sz="1000" dirty="0" err="1" smtClean="0"/>
              <a:t>atr</a:t>
            </a:r>
            <a:r>
              <a:rPr lang="pt-BR" sz="1000" dirty="0" smtClean="0"/>
              <a:t>.</a:t>
            </a:r>
            <a:r>
              <a:rPr lang="pt-BR" sz="1000" dirty="0" err="1" smtClean="0"/>
              <a:t>i-min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.i))/(</a:t>
            </a:r>
            <a:r>
              <a:rPr lang="pt-BR" sz="1000" dirty="0" err="1" smtClean="0"/>
              <a:t>max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.i)-</a:t>
            </a:r>
            <a:r>
              <a:rPr lang="pt-BR" sz="1000" dirty="0" err="1" smtClean="0"/>
              <a:t>min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.i))-1)</a:t>
            </a:r>
            <a:endParaRPr lang="pt-BR" sz="1000" dirty="0"/>
          </a:p>
        </p:txBody>
      </p:sp>
      <p:cxnSp>
        <p:nvCxnSpPr>
          <p:cNvPr id="397" name="Conector reto 396"/>
          <p:cNvCxnSpPr/>
          <p:nvPr/>
        </p:nvCxnSpPr>
        <p:spPr>
          <a:xfrm>
            <a:off x="4677950" y="9167842"/>
            <a:ext cx="2037198" cy="1588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2" name="Conector reto 401"/>
          <p:cNvCxnSpPr/>
          <p:nvPr/>
        </p:nvCxnSpPr>
        <p:spPr>
          <a:xfrm rot="5400000" flipH="1" flipV="1">
            <a:off x="5500702" y="8667776"/>
            <a:ext cx="285752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4" name="Conector de seta reta 413"/>
          <p:cNvCxnSpPr/>
          <p:nvPr/>
        </p:nvCxnSpPr>
        <p:spPr>
          <a:xfrm rot="5400000">
            <a:off x="3917177" y="9608359"/>
            <a:ext cx="595282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9" name="Conector de seta reta 418"/>
          <p:cNvCxnSpPr/>
          <p:nvPr/>
        </p:nvCxnSpPr>
        <p:spPr>
          <a:xfrm rot="16200000" flipH="1">
            <a:off x="1593017" y="1200918"/>
            <a:ext cx="214314" cy="3175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0" name="CaixaDeTexto 419"/>
          <p:cNvSpPr txBox="1"/>
          <p:nvPr/>
        </p:nvSpPr>
        <p:spPr>
          <a:xfrm>
            <a:off x="1277909" y="1349193"/>
            <a:ext cx="857256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loop</a:t>
            </a:r>
            <a:endParaRPr lang="pt-BR" sz="1000" dirty="0"/>
          </a:p>
        </p:txBody>
      </p:sp>
      <p:cxnSp>
        <p:nvCxnSpPr>
          <p:cNvPr id="421" name="Conector reto 420"/>
          <p:cNvCxnSpPr/>
          <p:nvPr/>
        </p:nvCxnSpPr>
        <p:spPr>
          <a:xfrm rot="10800000">
            <a:off x="2151067" y="1482628"/>
            <a:ext cx="776294" cy="1592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4" name="Conector reto 423"/>
          <p:cNvCxnSpPr/>
          <p:nvPr/>
        </p:nvCxnSpPr>
        <p:spPr>
          <a:xfrm rot="5400000" flipH="1" flipV="1">
            <a:off x="2484404" y="1039018"/>
            <a:ext cx="857256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5" name="Conector reto 424"/>
          <p:cNvCxnSpPr/>
          <p:nvPr/>
        </p:nvCxnSpPr>
        <p:spPr>
          <a:xfrm rot="10800000">
            <a:off x="1698586" y="595283"/>
            <a:ext cx="1214446" cy="9543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7" name="Conector de seta reta 426"/>
          <p:cNvCxnSpPr/>
          <p:nvPr/>
        </p:nvCxnSpPr>
        <p:spPr>
          <a:xfrm rot="16200000" flipH="1">
            <a:off x="1589841" y="700852"/>
            <a:ext cx="214314" cy="3175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8" name="CaixaDeTexto 427"/>
          <p:cNvSpPr txBox="1"/>
          <p:nvPr/>
        </p:nvSpPr>
        <p:spPr>
          <a:xfrm>
            <a:off x="2087701" y="1339823"/>
            <a:ext cx="841233" cy="21544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800" dirty="0" err="1" smtClean="0"/>
              <a:t>length</a:t>
            </a:r>
            <a:r>
              <a:rPr lang="pt-BR" sz="800" dirty="0" smtClean="0"/>
              <a:t>(atributo</a:t>
            </a:r>
            <a:r>
              <a:rPr lang="pt-BR" sz="700" dirty="0" smtClean="0"/>
              <a:t>)</a:t>
            </a:r>
            <a:endParaRPr lang="pt-BR" sz="700" dirty="0"/>
          </a:p>
        </p:txBody>
      </p:sp>
      <p:sp>
        <p:nvSpPr>
          <p:cNvPr id="440" name="CaixaDeTexto 439"/>
          <p:cNvSpPr txBox="1"/>
          <p:nvPr/>
        </p:nvSpPr>
        <p:spPr>
          <a:xfrm>
            <a:off x="1481124" y="594510"/>
            <a:ext cx="2857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1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442" name="CaixaDeTexto 441"/>
          <p:cNvSpPr txBox="1"/>
          <p:nvPr/>
        </p:nvSpPr>
        <p:spPr>
          <a:xfrm>
            <a:off x="1500174" y="2095480"/>
            <a:ext cx="2857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2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443" name="CaixaDeTexto 442"/>
          <p:cNvSpPr txBox="1"/>
          <p:nvPr/>
        </p:nvSpPr>
        <p:spPr>
          <a:xfrm>
            <a:off x="1704963" y="3656819"/>
            <a:ext cx="2857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>
                <a:solidFill>
                  <a:srgbClr val="FF0000"/>
                </a:solidFill>
              </a:rPr>
              <a:t>3</a:t>
            </a:r>
          </a:p>
        </p:txBody>
      </p:sp>
      <p:sp>
        <p:nvSpPr>
          <p:cNvPr id="444" name="CaixaDeTexto 443"/>
          <p:cNvSpPr txBox="1"/>
          <p:nvPr/>
        </p:nvSpPr>
        <p:spPr>
          <a:xfrm>
            <a:off x="4186243" y="4591047"/>
            <a:ext cx="2857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4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445" name="CaixaDeTexto 444"/>
          <p:cNvSpPr txBox="1"/>
          <p:nvPr/>
        </p:nvSpPr>
        <p:spPr>
          <a:xfrm>
            <a:off x="3571876" y="5272077"/>
            <a:ext cx="2857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5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446" name="CaixaDeTexto 445"/>
          <p:cNvSpPr txBox="1"/>
          <p:nvPr/>
        </p:nvSpPr>
        <p:spPr>
          <a:xfrm>
            <a:off x="3714752" y="6120580"/>
            <a:ext cx="2857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>
                <a:solidFill>
                  <a:srgbClr val="FF0000"/>
                </a:solidFill>
              </a:rPr>
              <a:t>6</a:t>
            </a:r>
          </a:p>
        </p:txBody>
      </p:sp>
      <p:sp>
        <p:nvSpPr>
          <p:cNvPr id="447" name="CaixaDeTexto 446"/>
          <p:cNvSpPr txBox="1"/>
          <p:nvPr/>
        </p:nvSpPr>
        <p:spPr>
          <a:xfrm>
            <a:off x="3429000" y="6772275"/>
            <a:ext cx="2857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7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448" name="CaixaDeTexto 447"/>
          <p:cNvSpPr txBox="1"/>
          <p:nvPr/>
        </p:nvSpPr>
        <p:spPr>
          <a:xfrm>
            <a:off x="4929198" y="6906398"/>
            <a:ext cx="2857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>
                <a:solidFill>
                  <a:srgbClr val="FF0000"/>
                </a:solidFill>
              </a:rPr>
              <a:t>8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449" name="CaixaDeTexto 448"/>
          <p:cNvSpPr txBox="1"/>
          <p:nvPr/>
        </p:nvSpPr>
        <p:spPr>
          <a:xfrm>
            <a:off x="5072074" y="7863667"/>
            <a:ext cx="2857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9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450" name="CaixaDeTexto 449"/>
          <p:cNvSpPr txBox="1"/>
          <p:nvPr/>
        </p:nvSpPr>
        <p:spPr>
          <a:xfrm>
            <a:off x="1428736" y="5143097"/>
            <a:ext cx="4286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10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451" name="CaixaDeTexto 450"/>
          <p:cNvSpPr txBox="1"/>
          <p:nvPr/>
        </p:nvSpPr>
        <p:spPr>
          <a:xfrm>
            <a:off x="3143248" y="95216"/>
            <a:ext cx="3571900" cy="2169825"/>
          </a:xfrm>
          <a:prstGeom prst="rect">
            <a:avLst/>
          </a:prstGeom>
          <a:noFill/>
          <a:ln w="31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marL="228600" indent="-228600">
              <a:buAutoNum type="arabicPeriod"/>
            </a:pPr>
            <a:r>
              <a:rPr lang="pt-BR" sz="900" dirty="0" smtClean="0"/>
              <a:t>Atribuindo os valores dos atributos do data.frame x(colocado pelo usuário) à objetos dentro da minha função. Estou usando um loop indicado por uma caixa da qual sai uma linha de retorno a caixa de cima nessa linha esta indicada a quantidade de vezes que esse ciclo se </a:t>
            </a:r>
            <a:r>
              <a:rPr lang="pt-BR" sz="900" dirty="0" err="1" smtClean="0"/>
              <a:t>rrepete</a:t>
            </a:r>
            <a:endParaRPr lang="pt-BR" sz="900" dirty="0" smtClean="0"/>
          </a:p>
          <a:p>
            <a:pPr marL="228600" indent="-228600">
              <a:buAutoNum type="arabicPeriod"/>
            </a:pPr>
            <a:r>
              <a:rPr lang="pt-BR" sz="900" dirty="0" smtClean="0"/>
              <a:t>Averiguando a quantidade de janelas gráficas que serão necessárias de acordo com a quantidade de atributos colocados pelo usuário</a:t>
            </a:r>
          </a:p>
          <a:p>
            <a:pPr marL="228600" indent="-228600">
              <a:buAutoNum type="arabicPeriod"/>
            </a:pPr>
            <a:r>
              <a:rPr lang="pt-BR" sz="900" dirty="0" smtClean="0"/>
              <a:t>Ainda não sei que condição colocar, mas a </a:t>
            </a:r>
            <a:r>
              <a:rPr lang="pt-BR" sz="900" dirty="0" err="1" smtClean="0"/>
              <a:t>ideia</a:t>
            </a:r>
            <a:r>
              <a:rPr lang="pt-BR" sz="900" dirty="0" smtClean="0"/>
              <a:t> é ver se o usuário </a:t>
            </a:r>
            <a:r>
              <a:rPr lang="pt-BR" sz="900" dirty="0" err="1" smtClean="0"/>
              <a:t>pos</a:t>
            </a:r>
            <a:r>
              <a:rPr lang="pt-BR" sz="900" dirty="0" smtClean="0"/>
              <a:t> algum valor no argumento K</a:t>
            </a:r>
          </a:p>
          <a:p>
            <a:pPr marL="228600" indent="-228600">
              <a:buAutoNum type="arabicPeriod"/>
            </a:pPr>
            <a:r>
              <a:rPr lang="pt-BR" sz="900" dirty="0" smtClean="0"/>
              <a:t>Criando data.frame que guardará os valores dos índices dos atributos</a:t>
            </a:r>
          </a:p>
          <a:p>
            <a:pPr marL="228600" indent="-228600">
              <a:buAutoNum type="arabicPeriod"/>
            </a:pPr>
            <a:r>
              <a:rPr lang="pt-BR" sz="900" dirty="0" smtClean="0"/>
              <a:t>Modelo que relaciona cada atributo com o atributo K indicado pelo usuário</a:t>
            </a:r>
          </a:p>
          <a:p>
            <a:pPr marL="228600" indent="-228600">
              <a:buAutoNum type="arabicPeriod"/>
            </a:pPr>
            <a:r>
              <a:rPr lang="pt-BR" sz="900" dirty="0" smtClean="0"/>
              <a:t>Ainda não escrevi as linhas do código nesse fluxograma referente a construção dos gráficos</a:t>
            </a:r>
            <a:endParaRPr lang="pt-BR" sz="900" dirty="0"/>
          </a:p>
        </p:txBody>
      </p:sp>
      <p:sp>
        <p:nvSpPr>
          <p:cNvPr id="455" name="CaixaDeTexto 454"/>
          <p:cNvSpPr txBox="1"/>
          <p:nvPr/>
        </p:nvSpPr>
        <p:spPr>
          <a:xfrm>
            <a:off x="2214554" y="4238620"/>
            <a:ext cx="1285908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atr</a:t>
            </a:r>
            <a:r>
              <a:rPr lang="pt-BR" sz="1000" dirty="0" smtClean="0"/>
              <a:t>.k = K</a:t>
            </a:r>
            <a:endParaRPr lang="pt-BR" sz="1000" dirty="0"/>
          </a:p>
        </p:txBody>
      </p:sp>
      <p:cxnSp>
        <p:nvCxnSpPr>
          <p:cNvPr id="456" name="Conector de seta reta 455"/>
          <p:cNvCxnSpPr/>
          <p:nvPr/>
        </p:nvCxnSpPr>
        <p:spPr>
          <a:xfrm rot="5400000">
            <a:off x="2750418" y="4630020"/>
            <a:ext cx="215744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3" name="CaixaDeTexto 462"/>
          <p:cNvSpPr txBox="1"/>
          <p:nvPr/>
        </p:nvSpPr>
        <p:spPr>
          <a:xfrm>
            <a:off x="428604" y="7712396"/>
            <a:ext cx="2286016" cy="2031325"/>
          </a:xfrm>
          <a:prstGeom prst="rect">
            <a:avLst/>
          </a:prstGeom>
          <a:noFill/>
          <a:ln w="31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marL="228600" indent="-228600"/>
            <a:r>
              <a:rPr lang="pt-BR" sz="900" dirty="0" smtClean="0"/>
              <a:t>7. Condição que irá analisar se a relação é significativa ou não de acordo com o teste </a:t>
            </a:r>
            <a:r>
              <a:rPr lang="pt-BR" sz="900" dirty="0" err="1" smtClean="0"/>
              <a:t>Anova</a:t>
            </a:r>
            <a:r>
              <a:rPr lang="pt-BR" sz="900" dirty="0" smtClean="0"/>
              <a:t> realizado</a:t>
            </a:r>
          </a:p>
          <a:p>
            <a:pPr marL="228600" indent="-228600"/>
            <a:r>
              <a:rPr lang="pt-BR" sz="900" dirty="0" smtClean="0"/>
              <a:t>8. Condição avaliando se a relação entre os atributos é positiva ou negativa</a:t>
            </a:r>
          </a:p>
          <a:p>
            <a:pPr marL="228600" indent="-228600"/>
            <a:r>
              <a:rPr lang="pt-BR" sz="900" dirty="0" smtClean="0"/>
              <a:t>9. Fórmula que transforma os valores de atributos no intervalo do índice que varia de 0 a 1 </a:t>
            </a:r>
            <a:r>
              <a:rPr lang="pt-BR" sz="900" dirty="0" err="1" smtClean="0"/>
              <a:t>qnd</a:t>
            </a:r>
            <a:r>
              <a:rPr lang="pt-BR" sz="900" dirty="0" smtClean="0"/>
              <a:t> o coeficiente de correlação é &gt; 0, ou de 1 a 0 </a:t>
            </a:r>
            <a:r>
              <a:rPr lang="pt-BR" sz="900" dirty="0" err="1" smtClean="0"/>
              <a:t>qnd</a:t>
            </a:r>
            <a:r>
              <a:rPr lang="pt-BR" sz="900" dirty="0" smtClean="0"/>
              <a:t> o coeficiente de correlação é &lt; 0</a:t>
            </a:r>
          </a:p>
          <a:p>
            <a:pPr marL="228600" indent="-228600"/>
            <a:r>
              <a:rPr lang="pt-BR" sz="900" dirty="0" smtClean="0"/>
              <a:t>10. Caso o usuário opte por usar um atributo que cresça diretamente proporcional a um atributo r</a:t>
            </a:r>
          </a:p>
          <a:p>
            <a:pPr marL="228600" indent="-228600"/>
            <a:endParaRPr lang="pt-BR" sz="9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3" name="Conector reto 42"/>
          <p:cNvCxnSpPr/>
          <p:nvPr/>
        </p:nvCxnSpPr>
        <p:spPr>
          <a:xfrm rot="16200000" flipH="1">
            <a:off x="2952765" y="2690814"/>
            <a:ext cx="5381627" cy="1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ector de seta reta 44"/>
          <p:cNvCxnSpPr/>
          <p:nvPr/>
        </p:nvCxnSpPr>
        <p:spPr>
          <a:xfrm rot="10800000">
            <a:off x="2714622" y="5381628"/>
            <a:ext cx="2928956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ector de seta reta 51"/>
          <p:cNvCxnSpPr/>
          <p:nvPr/>
        </p:nvCxnSpPr>
        <p:spPr>
          <a:xfrm rot="5400000">
            <a:off x="2536819" y="5416553"/>
            <a:ext cx="357190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CaixaDeTexto 96"/>
          <p:cNvSpPr txBox="1"/>
          <p:nvPr/>
        </p:nvSpPr>
        <p:spPr>
          <a:xfrm>
            <a:off x="2143116" y="5635473"/>
            <a:ext cx="1143008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/>
              <a:t>i</a:t>
            </a:r>
            <a:r>
              <a:rPr lang="pt-BR" sz="1000" dirty="0" err="1" smtClean="0"/>
              <a:t>ndice</a:t>
            </a:r>
            <a:r>
              <a:rPr lang="pt-BR" sz="1000" dirty="0" smtClean="0"/>
              <a:t>[1]&lt;-NULL</a:t>
            </a:r>
            <a:endParaRPr lang="pt-BR" sz="1000" dirty="0"/>
          </a:p>
        </p:txBody>
      </p:sp>
      <p:cxnSp>
        <p:nvCxnSpPr>
          <p:cNvPr id="98" name="Conector de seta reta 97"/>
          <p:cNvCxnSpPr/>
          <p:nvPr/>
        </p:nvCxnSpPr>
        <p:spPr>
          <a:xfrm rot="5400000">
            <a:off x="2536819" y="6059495"/>
            <a:ext cx="357190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CaixaDeTexto 98"/>
          <p:cNvSpPr txBox="1"/>
          <p:nvPr/>
        </p:nvSpPr>
        <p:spPr>
          <a:xfrm>
            <a:off x="1604950" y="6278415"/>
            <a:ext cx="2214578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indice</a:t>
            </a:r>
            <a:r>
              <a:rPr lang="pt-BR" sz="1000" dirty="0" smtClean="0"/>
              <a:t>$media&lt;- </a:t>
            </a:r>
            <a:r>
              <a:rPr lang="pt-BR" sz="1000" dirty="0" err="1" smtClean="0"/>
              <a:t>apply</a:t>
            </a:r>
            <a:r>
              <a:rPr lang="pt-BR" sz="1000" dirty="0" smtClean="0"/>
              <a:t>(</a:t>
            </a:r>
            <a:r>
              <a:rPr lang="pt-BR" sz="1000" dirty="0" err="1" smtClean="0"/>
              <a:t>indice</a:t>
            </a:r>
            <a:r>
              <a:rPr lang="pt-BR" sz="1000" dirty="0" smtClean="0"/>
              <a:t>, 1, </a:t>
            </a:r>
            <a:r>
              <a:rPr lang="pt-BR" sz="1000" dirty="0" err="1" smtClean="0"/>
              <a:t>mean</a:t>
            </a:r>
            <a:r>
              <a:rPr lang="pt-BR" sz="1000" dirty="0" smtClean="0"/>
              <a:t>)</a:t>
            </a:r>
            <a:endParaRPr lang="pt-BR" sz="1000" dirty="0"/>
          </a:p>
        </p:txBody>
      </p:sp>
      <p:cxnSp>
        <p:nvCxnSpPr>
          <p:cNvPr id="100" name="Conector de seta reta 99"/>
          <p:cNvCxnSpPr/>
          <p:nvPr/>
        </p:nvCxnSpPr>
        <p:spPr>
          <a:xfrm rot="5400000">
            <a:off x="2536819" y="6764350"/>
            <a:ext cx="357190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CaixaDeTexto 100"/>
          <p:cNvSpPr txBox="1"/>
          <p:nvPr/>
        </p:nvSpPr>
        <p:spPr>
          <a:xfrm>
            <a:off x="1614475" y="6992795"/>
            <a:ext cx="2214578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Criar janela gráfica com esse índice</a:t>
            </a:r>
            <a:endParaRPr lang="pt-BR" sz="1000" dirty="0"/>
          </a:p>
        </p:txBody>
      </p:sp>
      <p:sp>
        <p:nvSpPr>
          <p:cNvPr id="105" name="CaixaDeTexto 104"/>
          <p:cNvSpPr txBox="1"/>
          <p:nvPr/>
        </p:nvSpPr>
        <p:spPr>
          <a:xfrm>
            <a:off x="3214686" y="5533257"/>
            <a:ext cx="35719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11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106" name="CaixaDeTexto 105"/>
          <p:cNvSpPr txBox="1"/>
          <p:nvPr/>
        </p:nvSpPr>
        <p:spPr>
          <a:xfrm>
            <a:off x="3500438" y="6024570"/>
            <a:ext cx="35719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12</a:t>
            </a:r>
            <a:endParaRPr lang="pt-BR" sz="1200" b="1" dirty="0">
              <a:solidFill>
                <a:srgbClr val="FF0000"/>
              </a:solidFill>
            </a:endParaRPr>
          </a:p>
        </p:txBody>
      </p:sp>
      <p:sp>
        <p:nvSpPr>
          <p:cNvPr id="107" name="CaixaDeTexto 106"/>
          <p:cNvSpPr txBox="1"/>
          <p:nvPr/>
        </p:nvSpPr>
        <p:spPr>
          <a:xfrm>
            <a:off x="187294" y="634813"/>
            <a:ext cx="2526530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indice</a:t>
            </a:r>
            <a:r>
              <a:rPr lang="pt-BR" sz="1000" dirty="0" smtClean="0"/>
              <a:t> = data.frame (</a:t>
            </a:r>
            <a:r>
              <a:rPr lang="pt-BR" sz="1000" dirty="0" err="1" smtClean="0"/>
              <a:t>rep</a:t>
            </a:r>
            <a:r>
              <a:rPr lang="pt-BR" sz="1000" dirty="0" smtClean="0"/>
              <a:t>(NA, </a:t>
            </a:r>
            <a:r>
              <a:rPr lang="pt-BR" sz="1000" dirty="0" err="1" smtClean="0"/>
              <a:t>length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.1))</a:t>
            </a:r>
            <a:endParaRPr lang="pt-BR" sz="1000" dirty="0"/>
          </a:p>
        </p:txBody>
      </p:sp>
      <p:cxnSp>
        <p:nvCxnSpPr>
          <p:cNvPr id="108" name="Conector de seta reta 107"/>
          <p:cNvCxnSpPr/>
          <p:nvPr/>
        </p:nvCxnSpPr>
        <p:spPr>
          <a:xfrm rot="5400000">
            <a:off x="1106332" y="1059766"/>
            <a:ext cx="357465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CaixaDeTexto 108"/>
          <p:cNvSpPr txBox="1"/>
          <p:nvPr/>
        </p:nvSpPr>
        <p:spPr>
          <a:xfrm>
            <a:off x="784998" y="1259417"/>
            <a:ext cx="1285908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mod</a:t>
            </a:r>
            <a:r>
              <a:rPr lang="pt-BR" sz="1000" dirty="0" smtClean="0"/>
              <a:t> = </a:t>
            </a:r>
            <a:r>
              <a:rPr lang="pt-BR" sz="1000" dirty="0" err="1" smtClean="0"/>
              <a:t>lm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</a:t>
            </a:r>
            <a:r>
              <a:rPr lang="pt-BR" sz="1000" dirty="0" err="1"/>
              <a:t>r</a:t>
            </a:r>
            <a:r>
              <a:rPr lang="pt-BR" sz="1000" dirty="0" err="1" smtClean="0"/>
              <a:t>~atr</a:t>
            </a:r>
            <a:r>
              <a:rPr lang="pt-BR" sz="1000" dirty="0" smtClean="0"/>
              <a:t>.i)</a:t>
            </a:r>
            <a:endParaRPr lang="pt-BR" sz="1000" dirty="0"/>
          </a:p>
        </p:txBody>
      </p:sp>
      <p:cxnSp>
        <p:nvCxnSpPr>
          <p:cNvPr id="110" name="Conector de seta reta 109"/>
          <p:cNvCxnSpPr/>
          <p:nvPr/>
        </p:nvCxnSpPr>
        <p:spPr>
          <a:xfrm rot="5400000">
            <a:off x="1214444" y="1596763"/>
            <a:ext cx="142876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CaixaDeTexto 110"/>
          <p:cNvSpPr txBox="1"/>
          <p:nvPr/>
        </p:nvSpPr>
        <p:spPr>
          <a:xfrm>
            <a:off x="784998" y="1684713"/>
            <a:ext cx="1214446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teste = </a:t>
            </a:r>
            <a:r>
              <a:rPr lang="pt-BR" sz="1000" dirty="0" err="1" smtClean="0"/>
              <a:t>anova</a:t>
            </a:r>
            <a:r>
              <a:rPr lang="pt-BR" sz="1000" dirty="0" smtClean="0"/>
              <a:t>(</a:t>
            </a:r>
            <a:r>
              <a:rPr lang="pt-BR" sz="1000" dirty="0" err="1" smtClean="0"/>
              <a:t>mod</a:t>
            </a:r>
            <a:r>
              <a:rPr lang="pt-BR" sz="1000" dirty="0" smtClean="0"/>
              <a:t>)</a:t>
            </a:r>
            <a:endParaRPr lang="pt-BR" sz="1000" dirty="0"/>
          </a:p>
        </p:txBody>
      </p:sp>
      <p:cxnSp>
        <p:nvCxnSpPr>
          <p:cNvPr id="112" name="Conector de seta reta 111"/>
          <p:cNvCxnSpPr/>
          <p:nvPr/>
        </p:nvCxnSpPr>
        <p:spPr>
          <a:xfrm rot="5400000">
            <a:off x="1214444" y="2001578"/>
            <a:ext cx="142876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CaixaDeTexto 112"/>
          <p:cNvSpPr txBox="1"/>
          <p:nvPr/>
        </p:nvSpPr>
        <p:spPr>
          <a:xfrm>
            <a:off x="856436" y="2746757"/>
            <a:ext cx="1071570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Se´Pr</a:t>
            </a:r>
            <a:r>
              <a:rPr lang="pt-BR" sz="1000" dirty="0" smtClean="0"/>
              <a:t>(&gt;F)´&lt; 0.05 </a:t>
            </a:r>
            <a:endParaRPr lang="pt-BR" sz="1000" dirty="0"/>
          </a:p>
        </p:txBody>
      </p:sp>
      <p:cxnSp>
        <p:nvCxnSpPr>
          <p:cNvPr id="114" name="Conector de seta reta 113"/>
          <p:cNvCxnSpPr/>
          <p:nvPr/>
        </p:nvCxnSpPr>
        <p:spPr>
          <a:xfrm rot="5400000">
            <a:off x="2555207" y="2949413"/>
            <a:ext cx="144306" cy="9500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Conector reto 114"/>
          <p:cNvCxnSpPr/>
          <p:nvPr/>
        </p:nvCxnSpPr>
        <p:spPr>
          <a:xfrm rot="10800000" flipV="1">
            <a:off x="1965326" y="2881298"/>
            <a:ext cx="677061" cy="6824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CaixaDeTexto 115"/>
          <p:cNvSpPr txBox="1"/>
          <p:nvPr/>
        </p:nvSpPr>
        <p:spPr>
          <a:xfrm>
            <a:off x="1998669" y="3032509"/>
            <a:ext cx="1572412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Se teste$</a:t>
            </a:r>
            <a:r>
              <a:rPr lang="pt-BR" sz="1000" dirty="0" err="1" smtClean="0"/>
              <a:t>coefficients</a:t>
            </a:r>
            <a:r>
              <a:rPr lang="pt-BR" sz="1000" dirty="0" smtClean="0"/>
              <a:t>[2]&lt; 0</a:t>
            </a:r>
            <a:endParaRPr lang="pt-BR" sz="1000" dirty="0"/>
          </a:p>
        </p:txBody>
      </p:sp>
      <p:cxnSp>
        <p:nvCxnSpPr>
          <p:cNvPr id="117" name="Conector de seta reta 116"/>
          <p:cNvCxnSpPr/>
          <p:nvPr/>
        </p:nvCxnSpPr>
        <p:spPr>
          <a:xfrm rot="5400000">
            <a:off x="3750473" y="3552725"/>
            <a:ext cx="785023" cy="799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Conector reto 117"/>
          <p:cNvCxnSpPr/>
          <p:nvPr/>
        </p:nvCxnSpPr>
        <p:spPr>
          <a:xfrm rot="10800000">
            <a:off x="3571081" y="3158229"/>
            <a:ext cx="571504" cy="1588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Conector de seta reta 118"/>
          <p:cNvCxnSpPr/>
          <p:nvPr/>
        </p:nvCxnSpPr>
        <p:spPr>
          <a:xfrm rot="5400000">
            <a:off x="2574232" y="3344703"/>
            <a:ext cx="144306" cy="9500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CaixaDeTexto 119"/>
          <p:cNvSpPr txBox="1"/>
          <p:nvPr/>
        </p:nvSpPr>
        <p:spPr>
          <a:xfrm>
            <a:off x="1713693" y="3461137"/>
            <a:ext cx="1857388" cy="40011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/>
              <a:t>i</a:t>
            </a:r>
            <a:r>
              <a:rPr lang="pt-BR" sz="1000" dirty="0" err="1" smtClean="0"/>
              <a:t>ndice</a:t>
            </a:r>
            <a:r>
              <a:rPr lang="pt-BR" sz="1000" dirty="0" smtClean="0"/>
              <a:t>$</a:t>
            </a:r>
            <a:r>
              <a:rPr lang="pt-BR" sz="1000" dirty="0" err="1" smtClean="0"/>
              <a:t>atr</a:t>
            </a:r>
            <a:r>
              <a:rPr lang="pt-BR" sz="1000" dirty="0" smtClean="0"/>
              <a:t>.i = (</a:t>
            </a:r>
            <a:r>
              <a:rPr lang="pt-BR" sz="1000" dirty="0" err="1" smtClean="0"/>
              <a:t>atr</a:t>
            </a:r>
            <a:r>
              <a:rPr lang="pt-BR" sz="1000" dirty="0" smtClean="0"/>
              <a:t>.</a:t>
            </a:r>
            <a:r>
              <a:rPr lang="pt-BR" sz="1000" dirty="0" err="1" smtClean="0"/>
              <a:t>i-min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.i))/(</a:t>
            </a:r>
            <a:r>
              <a:rPr lang="pt-BR" sz="1000" dirty="0" err="1" smtClean="0"/>
              <a:t>max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.i)-</a:t>
            </a:r>
            <a:r>
              <a:rPr lang="pt-BR" sz="1000" dirty="0" err="1" smtClean="0"/>
              <a:t>min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.i))</a:t>
            </a:r>
            <a:endParaRPr lang="pt-BR" sz="1000" dirty="0"/>
          </a:p>
        </p:txBody>
      </p:sp>
      <p:cxnSp>
        <p:nvCxnSpPr>
          <p:cNvPr id="121" name="Conector reto 120"/>
          <p:cNvCxnSpPr>
            <a:stCxn id="113" idx="2"/>
          </p:cNvCxnSpPr>
          <p:nvPr/>
        </p:nvCxnSpPr>
        <p:spPr>
          <a:xfrm rot="16200000" flipH="1">
            <a:off x="572946" y="3812253"/>
            <a:ext cx="1674270" cy="3572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Conector reto 121"/>
          <p:cNvCxnSpPr/>
          <p:nvPr/>
        </p:nvCxnSpPr>
        <p:spPr>
          <a:xfrm>
            <a:off x="1427165" y="4655260"/>
            <a:ext cx="2643982" cy="11988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CaixaDeTexto 122"/>
          <p:cNvSpPr txBox="1"/>
          <p:nvPr/>
        </p:nvSpPr>
        <p:spPr>
          <a:xfrm>
            <a:off x="2212983" y="2673889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b="1" dirty="0"/>
              <a:t>S</a:t>
            </a:r>
          </a:p>
        </p:txBody>
      </p:sp>
      <p:sp>
        <p:nvSpPr>
          <p:cNvPr id="124" name="CaixaDeTexto 123"/>
          <p:cNvSpPr txBox="1"/>
          <p:nvPr/>
        </p:nvSpPr>
        <p:spPr>
          <a:xfrm>
            <a:off x="2642387" y="3247055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b="1" dirty="0"/>
              <a:t>S</a:t>
            </a:r>
          </a:p>
        </p:txBody>
      </p:sp>
      <p:sp>
        <p:nvSpPr>
          <p:cNvPr id="125" name="CaixaDeTexto 124"/>
          <p:cNvSpPr txBox="1"/>
          <p:nvPr/>
        </p:nvSpPr>
        <p:spPr>
          <a:xfrm>
            <a:off x="1212851" y="3173955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/>
              <a:t>N</a:t>
            </a:r>
          </a:p>
        </p:txBody>
      </p:sp>
      <p:sp>
        <p:nvSpPr>
          <p:cNvPr id="126" name="CaixaDeTexto 125"/>
          <p:cNvSpPr txBox="1"/>
          <p:nvPr/>
        </p:nvSpPr>
        <p:spPr>
          <a:xfrm>
            <a:off x="3539277" y="2969357"/>
            <a:ext cx="214314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/>
              <a:t>N</a:t>
            </a:r>
          </a:p>
        </p:txBody>
      </p:sp>
      <p:cxnSp>
        <p:nvCxnSpPr>
          <p:cNvPr id="127" name="Conector reto 126"/>
          <p:cNvCxnSpPr/>
          <p:nvPr/>
        </p:nvCxnSpPr>
        <p:spPr>
          <a:xfrm rot="5400000">
            <a:off x="3142453" y="3024175"/>
            <a:ext cx="4000529" cy="1588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Conector de seta reta 127"/>
          <p:cNvCxnSpPr/>
          <p:nvPr/>
        </p:nvCxnSpPr>
        <p:spPr>
          <a:xfrm rot="10800000">
            <a:off x="1285067" y="1023910"/>
            <a:ext cx="3857650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9" name="CaixaDeTexto 128"/>
          <p:cNvSpPr txBox="1"/>
          <p:nvPr/>
        </p:nvSpPr>
        <p:spPr>
          <a:xfrm>
            <a:off x="3142453" y="4844628"/>
            <a:ext cx="1357322" cy="24622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pt-BR" sz="1000" dirty="0" smtClean="0"/>
              <a:t>i =</a:t>
            </a:r>
            <a:r>
              <a:rPr lang="pt-BR" sz="1000" dirty="0" err="1" smtClean="0"/>
              <a:t>tam</a:t>
            </a:r>
            <a:endParaRPr lang="pt-BR" sz="1000" dirty="0"/>
          </a:p>
        </p:txBody>
      </p:sp>
      <p:sp>
        <p:nvSpPr>
          <p:cNvPr id="130" name="CaixaDeTexto 129"/>
          <p:cNvSpPr txBox="1"/>
          <p:nvPr/>
        </p:nvSpPr>
        <p:spPr>
          <a:xfrm>
            <a:off x="499248" y="2103816"/>
            <a:ext cx="1643073" cy="40011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plot</a:t>
            </a:r>
            <a:r>
              <a:rPr lang="pt-BR" sz="1000" dirty="0" smtClean="0"/>
              <a:t> relação na janela gráfica, com valor de p</a:t>
            </a:r>
            <a:endParaRPr lang="pt-BR" sz="1000" dirty="0"/>
          </a:p>
        </p:txBody>
      </p:sp>
      <p:cxnSp>
        <p:nvCxnSpPr>
          <p:cNvPr id="131" name="Conector de seta reta 130"/>
          <p:cNvCxnSpPr/>
          <p:nvPr/>
        </p:nvCxnSpPr>
        <p:spPr>
          <a:xfrm rot="16200000" flipH="1">
            <a:off x="1175369" y="2611333"/>
            <a:ext cx="227316" cy="9525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CaixaDeTexto 131"/>
          <p:cNvSpPr txBox="1"/>
          <p:nvPr/>
        </p:nvSpPr>
        <p:spPr>
          <a:xfrm>
            <a:off x="2179621" y="4921093"/>
            <a:ext cx="928670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smtClean="0"/>
              <a:t>loop</a:t>
            </a:r>
            <a:endParaRPr lang="pt-BR" sz="1000" dirty="0"/>
          </a:p>
        </p:txBody>
      </p:sp>
      <p:cxnSp>
        <p:nvCxnSpPr>
          <p:cNvPr id="133" name="Conector de seta reta 132"/>
          <p:cNvCxnSpPr>
            <a:endCxn id="132" idx="0"/>
          </p:cNvCxnSpPr>
          <p:nvPr/>
        </p:nvCxnSpPr>
        <p:spPr>
          <a:xfrm rot="5400000">
            <a:off x="2127375" y="4396581"/>
            <a:ext cx="1041093" cy="7930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4" name="CaixaDeTexto 133"/>
          <p:cNvSpPr txBox="1"/>
          <p:nvPr/>
        </p:nvSpPr>
        <p:spPr>
          <a:xfrm>
            <a:off x="2999577" y="3964134"/>
            <a:ext cx="2071702" cy="40011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/>
              <a:t>i</a:t>
            </a:r>
            <a:r>
              <a:rPr lang="pt-BR" sz="1000" dirty="0" err="1" smtClean="0"/>
              <a:t>ndice</a:t>
            </a:r>
            <a:r>
              <a:rPr lang="pt-BR" sz="1000" dirty="0" smtClean="0"/>
              <a:t>$</a:t>
            </a:r>
            <a:r>
              <a:rPr lang="pt-BR" sz="1000" dirty="0" err="1" smtClean="0"/>
              <a:t>atr</a:t>
            </a:r>
            <a:r>
              <a:rPr lang="pt-BR" sz="1000" dirty="0" smtClean="0"/>
              <a:t>.i = </a:t>
            </a:r>
            <a:r>
              <a:rPr lang="pt-BR" sz="1000" dirty="0" err="1" smtClean="0"/>
              <a:t>Mod</a:t>
            </a:r>
            <a:r>
              <a:rPr lang="pt-BR" sz="1000" dirty="0" smtClean="0"/>
              <a:t>((</a:t>
            </a:r>
            <a:r>
              <a:rPr lang="pt-BR" sz="1000" dirty="0" err="1" smtClean="0"/>
              <a:t>atr</a:t>
            </a:r>
            <a:r>
              <a:rPr lang="pt-BR" sz="1000" dirty="0" smtClean="0"/>
              <a:t>.</a:t>
            </a:r>
            <a:r>
              <a:rPr lang="pt-BR" sz="1000" dirty="0" err="1" smtClean="0"/>
              <a:t>i-min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.i))/(</a:t>
            </a:r>
            <a:r>
              <a:rPr lang="pt-BR" sz="1000" dirty="0" err="1" smtClean="0"/>
              <a:t>max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.i)-</a:t>
            </a:r>
            <a:r>
              <a:rPr lang="pt-BR" sz="1000" dirty="0" err="1" smtClean="0"/>
              <a:t>min</a:t>
            </a:r>
            <a:r>
              <a:rPr lang="pt-BR" sz="1000" dirty="0" smtClean="0"/>
              <a:t>(</a:t>
            </a:r>
            <a:r>
              <a:rPr lang="pt-BR" sz="1000" dirty="0" err="1" smtClean="0"/>
              <a:t>atr</a:t>
            </a:r>
            <a:r>
              <a:rPr lang="pt-BR" sz="1000" dirty="0" smtClean="0"/>
              <a:t>.i))-1)</a:t>
            </a:r>
            <a:endParaRPr lang="pt-BR" sz="1000" dirty="0"/>
          </a:p>
        </p:txBody>
      </p:sp>
      <p:cxnSp>
        <p:nvCxnSpPr>
          <p:cNvPr id="135" name="Conector reto 134"/>
          <p:cNvCxnSpPr/>
          <p:nvPr/>
        </p:nvCxnSpPr>
        <p:spPr>
          <a:xfrm>
            <a:off x="3105519" y="5024438"/>
            <a:ext cx="2037198" cy="1588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Conector reto 135"/>
          <p:cNvCxnSpPr/>
          <p:nvPr/>
        </p:nvCxnSpPr>
        <p:spPr>
          <a:xfrm rot="5400000" flipH="1" flipV="1">
            <a:off x="3928271" y="4524372"/>
            <a:ext cx="285752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" name="CaixaDeTexto 142"/>
          <p:cNvSpPr txBox="1"/>
          <p:nvPr/>
        </p:nvSpPr>
        <p:spPr>
          <a:xfrm>
            <a:off x="642123" y="159014"/>
            <a:ext cx="1285908" cy="24622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1000" dirty="0" err="1" smtClean="0"/>
              <a:t>atr</a:t>
            </a:r>
            <a:r>
              <a:rPr lang="pt-BR" sz="1000" dirty="0" smtClean="0"/>
              <a:t>.r = r</a:t>
            </a:r>
            <a:endParaRPr lang="pt-BR" sz="1000" dirty="0"/>
          </a:p>
        </p:txBody>
      </p:sp>
      <p:cxnSp>
        <p:nvCxnSpPr>
          <p:cNvPr id="144" name="Conector de seta reta 143"/>
          <p:cNvCxnSpPr/>
          <p:nvPr/>
        </p:nvCxnSpPr>
        <p:spPr>
          <a:xfrm rot="5400000">
            <a:off x="1177987" y="518515"/>
            <a:ext cx="215744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Conector de seta reta 144"/>
          <p:cNvCxnSpPr/>
          <p:nvPr/>
        </p:nvCxnSpPr>
        <p:spPr>
          <a:xfrm rot="5400000">
            <a:off x="1178782" y="59418"/>
            <a:ext cx="215744" cy="1588"/>
          </a:xfrm>
          <a:prstGeom prst="straightConnector1">
            <a:avLst/>
          </a:prstGeom>
          <a:ln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7" name="CaixaDeTexto 146"/>
          <p:cNvSpPr txBox="1"/>
          <p:nvPr/>
        </p:nvSpPr>
        <p:spPr>
          <a:xfrm>
            <a:off x="4286256" y="6167446"/>
            <a:ext cx="2286016" cy="1477328"/>
          </a:xfrm>
          <a:prstGeom prst="rect">
            <a:avLst/>
          </a:prstGeom>
          <a:noFill/>
          <a:ln w="31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marL="228600" indent="-228600"/>
            <a:r>
              <a:rPr lang="pt-BR" sz="900" dirty="0" smtClean="0"/>
              <a:t>11. Excluindo a primeira coluna do data.frame que foi preenchido com os vetores criados nos ciclos. Essa primeira coluna foi criada com NA apenas para determinar o tamanho do data.frame</a:t>
            </a:r>
          </a:p>
          <a:p>
            <a:pPr marL="228600" indent="-228600"/>
            <a:r>
              <a:rPr lang="pt-BR" sz="900" dirty="0" smtClean="0"/>
              <a:t>12. Tirando a média dos índices de cada atributo</a:t>
            </a:r>
          </a:p>
          <a:p>
            <a:pPr marL="228600" indent="-228600"/>
            <a:r>
              <a:rPr lang="pt-BR" sz="900" dirty="0" smtClean="0"/>
              <a:t>13. Ainda falta completar essa parte da saída gráfica final do índice</a:t>
            </a:r>
          </a:p>
          <a:p>
            <a:pPr marL="228600" indent="-228600"/>
            <a:endParaRPr lang="pt-BR" sz="900" dirty="0"/>
          </a:p>
        </p:txBody>
      </p:sp>
      <p:sp>
        <p:nvSpPr>
          <p:cNvPr id="148" name="CaixaDeTexto 147"/>
          <p:cNvSpPr txBox="1"/>
          <p:nvPr/>
        </p:nvSpPr>
        <p:spPr>
          <a:xfrm>
            <a:off x="3500438" y="6747703"/>
            <a:ext cx="35719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 b="1" dirty="0" smtClean="0">
                <a:solidFill>
                  <a:srgbClr val="FF0000"/>
                </a:solidFill>
              </a:rPr>
              <a:t>13</a:t>
            </a:r>
            <a:endParaRPr lang="pt-BR" sz="12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683</TotalTime>
  <Words>504</Words>
  <Application>Microsoft Office PowerPoint</Application>
  <PresentationFormat>Papel A4 (210 x 297 mm)</PresentationFormat>
  <Paragraphs>82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2</vt:i4>
      </vt:variant>
    </vt:vector>
  </HeadingPairs>
  <TitlesOfParts>
    <vt:vector size="3" baseType="lpstr">
      <vt:lpstr>Tema do Office</vt:lpstr>
      <vt:lpstr>Slide 1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Renan Parmigiani</dc:creator>
  <cp:lastModifiedBy>Renan Parmigiani</cp:lastModifiedBy>
  <cp:revision>65</cp:revision>
  <dcterms:created xsi:type="dcterms:W3CDTF">2016-05-04T18:25:41Z</dcterms:created>
  <dcterms:modified xsi:type="dcterms:W3CDTF">2016-05-05T05:49:41Z</dcterms:modified>
</cp:coreProperties>
</file>

<file path=docProps/thumbnail.jpeg>
</file>